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4040c59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4040c5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4040c59d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4040c59d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4040c59d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4040c59d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4040c59d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4040c59d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4040c59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4040c59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4040c59d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4040c59d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4040c59d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4040c59d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4040c59d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4040c59d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4040c59d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4040c59d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4040c59d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4040c59d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4040c59d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4040c59d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4040c59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4040c59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040c59d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040c59d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4040c59d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4040c59d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4040c59d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4040c59d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4040c59d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4040c59d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4040c59d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4040c59d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4040c59d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4040c59d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4040c59d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4040c59d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4040c59d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4040c59d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4040c59d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4040c59d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4040c59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4040c59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4040c59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4040c59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4040c59d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4040c59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040c59d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4040c59d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4040c59d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4040c59d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431675" y="1641150"/>
            <a:ext cx="6552600" cy="727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House Price Prediction Model</a:t>
            </a:r>
            <a:endParaRPr sz="1500"/>
          </a:p>
        </p:txBody>
      </p:sp>
      <p:sp>
        <p:nvSpPr>
          <p:cNvPr id="177" name="Google Shape;177;p18"/>
          <p:cNvSpPr txBox="1"/>
          <p:nvPr>
            <p:ph idx="4294967295" type="ctrTitle"/>
          </p:nvPr>
        </p:nvSpPr>
        <p:spPr>
          <a:xfrm>
            <a:off x="431675" y="2443275"/>
            <a:ext cx="3480000" cy="480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Data from Ames, Iowa, US</a:t>
            </a:r>
            <a:endParaRPr sz="100"/>
          </a:p>
        </p:txBody>
      </p:sp>
      <p:sp>
        <p:nvSpPr>
          <p:cNvPr id="178" name="Google Shape;178;p18"/>
          <p:cNvSpPr txBox="1"/>
          <p:nvPr>
            <p:ph idx="4294967295" type="ctrTitle"/>
          </p:nvPr>
        </p:nvSpPr>
        <p:spPr>
          <a:xfrm>
            <a:off x="431675" y="4355275"/>
            <a:ext cx="2410800" cy="480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by: Jefferson Qiu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 Less than 10% of Data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idx="4294967295" type="body"/>
          </p:nvPr>
        </p:nvSpPr>
        <p:spPr>
          <a:xfrm>
            <a:off x="4331375" y="1258375"/>
            <a:ext cx="4656300" cy="20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Three group of features: Masonry, Basement and Garage related features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Garage (5% missing) and </a:t>
            </a:r>
            <a:r>
              <a:rPr lang="en-GB" sz="1600"/>
              <a:t>Basement (3% missing)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Missing correspond to lack of garage or  basement → impute accordingly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Masonry (1% missing)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Missing correspond to None type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Some is None type but Area&gt;0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Impute to 0</a:t>
            </a:r>
            <a:endParaRPr sz="1600"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75" y="1167025"/>
            <a:ext cx="4009471" cy="30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005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type="title"/>
          </p:nvPr>
        </p:nvSpPr>
        <p:spPr>
          <a:xfrm>
            <a:off x="351925" y="3370375"/>
            <a:ext cx="4723800" cy="1529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Categorical and Numerical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and Numerical Features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>
            <p:ph idx="4294967295" type="body"/>
          </p:nvPr>
        </p:nvSpPr>
        <p:spPr>
          <a:xfrm>
            <a:off x="852750" y="1258375"/>
            <a:ext cx="8134800" cy="20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While numerical features can directly be </a:t>
            </a:r>
            <a:r>
              <a:rPr lang="en-GB" sz="1600"/>
              <a:t>inserted to matrix to compute Linear Regression, categorical features cannot. 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Two ways to convert categorical to numerical: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One-hot-encoding : suitable for nominal features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en-GB" sz="1600"/>
              <a:t>Ordinal encoding : suitable for ordinal features</a:t>
            </a:r>
            <a:endParaRPr sz="1600"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4">
            <a:alphaModFix/>
          </a:blip>
          <a:srcRect b="57937" l="0" r="0" t="18510"/>
          <a:stretch/>
        </p:blipFill>
        <p:spPr>
          <a:xfrm>
            <a:off x="0" y="4260137"/>
            <a:ext cx="9144000" cy="9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Hot Encoding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4">
            <a:alphaModFix/>
          </a:blip>
          <a:srcRect b="57937" l="0" r="0" t="18510"/>
          <a:stretch/>
        </p:blipFill>
        <p:spPr>
          <a:xfrm>
            <a:off x="0" y="4260137"/>
            <a:ext cx="9144000" cy="9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1457738" y="2908075"/>
            <a:ext cx="7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Before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5151288" y="2879475"/>
            <a:ext cx="7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After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8" name="Google Shape;278;p30"/>
          <p:cNvCxnSpPr/>
          <p:nvPr/>
        </p:nvCxnSpPr>
        <p:spPr>
          <a:xfrm>
            <a:off x="2484650" y="2096975"/>
            <a:ext cx="702000" cy="1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950" y="1217263"/>
            <a:ext cx="1058200" cy="17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1327950" y="3445650"/>
            <a:ext cx="734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Advantage		:  - No bias against any category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Disadvantage		:  - Increase number of features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142" y="1227000"/>
            <a:ext cx="3418920" cy="1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Ordinal</a:t>
            </a:r>
            <a:r>
              <a:rPr lang="en-GB"/>
              <a:t> Encoding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4">
            <a:alphaModFix/>
          </a:blip>
          <a:srcRect b="57937" l="0" r="0" t="18510"/>
          <a:stretch/>
        </p:blipFill>
        <p:spPr>
          <a:xfrm>
            <a:off x="0" y="4260137"/>
            <a:ext cx="9144000" cy="9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1233200" y="3271400"/>
            <a:ext cx="734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Advantage		:  - Retain order of information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Disadvantage		:  - Sale Price does not always follow the natural order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					→ Such as: Lot Shape, Land Slope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88" y="1164850"/>
            <a:ext cx="7549824" cy="12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/>
        </p:nvSpPr>
        <p:spPr>
          <a:xfrm>
            <a:off x="559950" y="2347988"/>
            <a:ext cx="734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There is a natural order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Can be mapped to numerical format: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{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NA’ : 0, 	‘No’: 1, 	‘Mn’: 2,	‘Av’: 3,	‘Gd’: 4 }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Pseudo-</a:t>
            </a:r>
            <a:r>
              <a:rPr lang="en-GB"/>
              <a:t>Ordinal Encoding</a:t>
            </a:r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4">
            <a:alphaModFix/>
          </a:blip>
          <a:srcRect b="57937" l="0" r="0" t="18510"/>
          <a:stretch/>
        </p:blipFill>
        <p:spPr>
          <a:xfrm>
            <a:off x="0" y="4260137"/>
            <a:ext cx="9144000" cy="9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1233200" y="3090425"/>
            <a:ext cx="768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Advantage		:  - Able to capture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actual order, not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perceived-order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 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				   - 'Central value’ definition  is flexible based on distribution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				   - Able to convert nominal and ordinal category to numeric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Disadvantage		:  -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Unable to highlight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important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category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using regularization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559950" y="1129800"/>
            <a:ext cx="808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To treat all category to have some order based on its central value (mean or median or mode)  of Sale Price per category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The order of boxplot below is based on mean value of Land Slope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This is different compared to the  natural order of ordinal feature: Gtl, Mod, Sev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5">
            <a:alphaModFix/>
          </a:blip>
          <a:srcRect b="0" l="0" r="29072" t="0"/>
          <a:stretch/>
        </p:blipFill>
        <p:spPr>
          <a:xfrm>
            <a:off x="1397675" y="2193449"/>
            <a:ext cx="5276381" cy="1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and Numerical Features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>
            <p:ph idx="4294967295" type="body"/>
          </p:nvPr>
        </p:nvSpPr>
        <p:spPr>
          <a:xfrm>
            <a:off x="852750" y="1258375"/>
            <a:ext cx="7187400" cy="18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the model built in this project, we will be using </a:t>
            </a:r>
            <a:r>
              <a:rPr b="1" lang="en-GB" sz="1600"/>
              <a:t>Pseudo-Ordinal Encoding</a:t>
            </a:r>
            <a:r>
              <a:rPr lang="en-GB" sz="1600"/>
              <a:t> for all categorical features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Central value used : Mean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Usage of mean as distribution of data within each category are generally approaching normal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4">
            <a:alphaModFix/>
          </a:blip>
          <a:srcRect b="57937" l="0" r="0" t="18510"/>
          <a:stretch/>
        </p:blipFill>
        <p:spPr>
          <a:xfrm>
            <a:off x="0" y="4260137"/>
            <a:ext cx="9144000" cy="9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50" y="3072475"/>
            <a:ext cx="4486724" cy="11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5214375" y="3167300"/>
            <a:ext cx="338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Left tail length  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≈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Right tail length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Box length to the left of median 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≈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Box length to the right  of median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0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>
            <p:ph type="title"/>
          </p:nvPr>
        </p:nvSpPr>
        <p:spPr>
          <a:xfrm>
            <a:off x="406075" y="3262075"/>
            <a:ext cx="2802000" cy="14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Feature Selection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Selection</a:t>
            </a:r>
            <a:endParaRPr/>
          </a:p>
        </p:txBody>
      </p:sp>
      <p:sp>
        <p:nvSpPr>
          <p:cNvPr id="323" name="Google Shape;323;p35"/>
          <p:cNvSpPr txBox="1"/>
          <p:nvPr>
            <p:ph idx="4294967295" type="body"/>
          </p:nvPr>
        </p:nvSpPr>
        <p:spPr>
          <a:xfrm>
            <a:off x="852750" y="1258375"/>
            <a:ext cx="8134800" cy="26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Feature Reduction: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Curse of dimensionality: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Too many features may result in  less accurate prediction due to overfitting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Solution: Reduce number of features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Feature Expansion: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Linear regression to fit non-linear or interaction between two features?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Solution: Preprocess non-linear features to show </a:t>
            </a:r>
            <a:r>
              <a:rPr lang="en-GB" sz="1600"/>
              <a:t>linearity to Sale Price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1000"/>
              </a:spcAft>
              <a:buSzPts val="1600"/>
              <a:buChar char="■"/>
            </a:pPr>
            <a:r>
              <a:rPr lang="en-GB" sz="1600"/>
              <a:t>Create additional features which may cause overfitting</a:t>
            </a:r>
            <a:endParaRPr sz="1600"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37763" l="0" r="0" t="44273"/>
          <a:stretch/>
        </p:blipFill>
        <p:spPr>
          <a:xfrm>
            <a:off x="2000" y="4141875"/>
            <a:ext cx="9140001" cy="9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Reduction</a:t>
            </a:r>
            <a:endParaRPr/>
          </a:p>
        </p:txBody>
      </p:sp>
      <p:sp>
        <p:nvSpPr>
          <p:cNvPr id="330" name="Google Shape;330;p36"/>
          <p:cNvSpPr txBox="1"/>
          <p:nvPr>
            <p:ph idx="4294967295" type="body"/>
          </p:nvPr>
        </p:nvSpPr>
        <p:spPr>
          <a:xfrm>
            <a:off x="825675" y="1163625"/>
            <a:ext cx="81348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Majority count threshold: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remove feature with constant value → little value add to the model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Multicollinearity threshold: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remove features with high pairwise collinearity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Assumption of Linear Regression: no collinear features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Regularization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Ridge (L2), Lasso (L1), Elastic Net (L1-L2)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1000"/>
              </a:spcAft>
              <a:buSzPts val="1600"/>
              <a:buChar char="○"/>
            </a:pPr>
            <a:r>
              <a:rPr lang="en-GB" sz="1600"/>
              <a:t>Model are compared based on Root Mean Squared Error (RMSE) to pick the most optimum model</a:t>
            </a:r>
            <a:endParaRPr sz="1600"/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37763" l="0" r="0" t="44273"/>
          <a:stretch/>
        </p:blipFill>
        <p:spPr>
          <a:xfrm>
            <a:off x="2000" y="4141875"/>
            <a:ext cx="9140001" cy="9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184" name="Google Shape;184;p19"/>
          <p:cNvSpPr txBox="1"/>
          <p:nvPr>
            <p:ph idx="4294967295" type="body"/>
          </p:nvPr>
        </p:nvSpPr>
        <p:spPr>
          <a:xfrm>
            <a:off x="727650" y="1244850"/>
            <a:ext cx="7122900" cy="20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Real Estate purchase is one of the biggest spending of one’s lifetime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Not many people are familiar with fair house pricing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Create prediction model will help both house buyer and owner in: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House buyer	:  to get a fair price on an estate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House owner	: to get a sense of current asset, advice on house renovation budget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Prediction model is built based on Linear Regression</a:t>
            </a:r>
            <a:endParaRPr sz="1600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15766" l="0" r="0" t="58258"/>
          <a:stretch/>
        </p:blipFill>
        <p:spPr>
          <a:xfrm>
            <a:off x="0" y="3560075"/>
            <a:ext cx="9144000" cy="158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Reduction</a:t>
            </a:r>
            <a:endParaRPr/>
          </a:p>
        </p:txBody>
      </p:sp>
      <p:sp>
        <p:nvSpPr>
          <p:cNvPr id="337" name="Google Shape;337;p37"/>
          <p:cNvSpPr txBox="1"/>
          <p:nvPr>
            <p:ph idx="4294967295" type="body"/>
          </p:nvPr>
        </p:nvSpPr>
        <p:spPr>
          <a:xfrm>
            <a:off x="825675" y="1163625"/>
            <a:ext cx="81348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Upon iterative process to find best threshold, best values of threshold for the </a:t>
            </a:r>
            <a:r>
              <a:rPr lang="en-GB" sz="1600"/>
              <a:t>model is: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Majority threshold			: 70%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No features with one category having &gt;= 70% counts to be included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Multicollinearity threshold 	: 0.9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No features with pairwise correlation &gt;= 0.9 to be included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Regularization: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Best accuracy model		: Ridge Regression (alpha = 14.3)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Best explainability model	: Lasso Regression (alpha = 1198)</a:t>
            </a:r>
            <a:endParaRPr sz="1600"/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b="37763" l="0" r="0" t="44273"/>
          <a:stretch/>
        </p:blipFill>
        <p:spPr>
          <a:xfrm>
            <a:off x="2000" y="4141875"/>
            <a:ext cx="9140001" cy="9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Expansion</a:t>
            </a:r>
            <a:endParaRPr/>
          </a:p>
        </p:txBody>
      </p:sp>
      <p:sp>
        <p:nvSpPr>
          <p:cNvPr id="344" name="Google Shape;344;p38"/>
          <p:cNvSpPr txBox="1"/>
          <p:nvPr>
            <p:ph idx="4294967295" type="body"/>
          </p:nvPr>
        </p:nvSpPr>
        <p:spPr>
          <a:xfrm>
            <a:off x="825675" y="1163625"/>
            <a:ext cx="81348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Root terms</a:t>
            </a:r>
            <a:r>
              <a:rPr lang="en-GB" sz="1600"/>
              <a:t>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normalize ‘area’ related terms to be of length unit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Logarithm terms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capture any potential logarithm relation to Sale Price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Quadratic terms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capture any quadratic relation between feature and Sale Price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Interaction terms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capture interaction between two features to Sale Price</a:t>
            </a:r>
            <a:endParaRPr sz="1600"/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3">
            <a:alphaModFix/>
          </a:blip>
          <a:srcRect b="37763" l="0" r="0" t="44273"/>
          <a:stretch/>
        </p:blipFill>
        <p:spPr>
          <a:xfrm>
            <a:off x="2000" y="4141875"/>
            <a:ext cx="9140001" cy="9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Expansion</a:t>
            </a:r>
            <a:endParaRPr/>
          </a:p>
        </p:txBody>
      </p:sp>
      <p:sp>
        <p:nvSpPr>
          <p:cNvPr id="351" name="Google Shape;351;p39"/>
          <p:cNvSpPr txBox="1"/>
          <p:nvPr>
            <p:ph idx="4294967295" type="body"/>
          </p:nvPr>
        </p:nvSpPr>
        <p:spPr>
          <a:xfrm>
            <a:off x="825675" y="1163625"/>
            <a:ext cx="81348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Conclusion of Feature Expansion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No Root or Logarithm terms has high correlation to Sale Price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All features with high correlation with Sale Price are quadratic and interaction terms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Improve prediction accuracy (bias and variance)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But at a cost of explainability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Slightly increase computational time but still within a reasonable cost (&lt;10%)</a:t>
            </a:r>
            <a:endParaRPr sz="1600"/>
          </a:p>
        </p:txBody>
      </p:sp>
      <p:pic>
        <p:nvPicPr>
          <p:cNvPr id="352" name="Google Shape;352;p39"/>
          <p:cNvPicPr preferRelativeResize="0"/>
          <p:nvPr/>
        </p:nvPicPr>
        <p:blipFill rotWithShape="1">
          <a:blip r:embed="rId3">
            <a:alphaModFix/>
          </a:blip>
          <a:srcRect b="37763" l="0" r="0" t="44273"/>
          <a:stretch/>
        </p:blipFill>
        <p:spPr>
          <a:xfrm>
            <a:off x="2000" y="4141875"/>
            <a:ext cx="9140001" cy="92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4000" cy="609598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 txBox="1"/>
          <p:nvPr>
            <p:ph type="title"/>
          </p:nvPr>
        </p:nvSpPr>
        <p:spPr>
          <a:xfrm>
            <a:off x="582050" y="3749250"/>
            <a:ext cx="4940400" cy="87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Handling Outliers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Outliers</a:t>
            </a:r>
            <a:endParaRPr/>
          </a:p>
        </p:txBody>
      </p:sp>
      <p:sp>
        <p:nvSpPr>
          <p:cNvPr id="364" name="Google Shape;364;p41"/>
          <p:cNvSpPr txBox="1"/>
          <p:nvPr>
            <p:ph idx="4294967295" type="body"/>
          </p:nvPr>
        </p:nvSpPr>
        <p:spPr>
          <a:xfrm>
            <a:off x="4572000" y="981000"/>
            <a:ext cx="43611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There are two </a:t>
            </a:r>
            <a:r>
              <a:rPr lang="en-GB" sz="1600"/>
              <a:t>outliers with Living Area of having value &gt; 5000 s.f.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Removing these outliers cause the RMSE on validation data to improve significantly.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But with the cost of having high variance to Kaggle Public and Private score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Likely due to the lack of information on bigger houses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Final model includes these outliers in the final training data.</a:t>
            </a:r>
            <a:endParaRPr sz="1600"/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b="82021" l="0" r="0" t="3330"/>
          <a:stretch/>
        </p:blipFill>
        <p:spPr>
          <a:xfrm>
            <a:off x="0" y="4250575"/>
            <a:ext cx="9144000" cy="8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0" y="1167025"/>
            <a:ext cx="3998429" cy="293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1"/>
          <p:cNvCxnSpPr/>
          <p:nvPr/>
        </p:nvCxnSpPr>
        <p:spPr>
          <a:xfrm flipH="1">
            <a:off x="2328350" y="1434775"/>
            <a:ext cx="432900" cy="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41"/>
          <p:cNvSpPr txBox="1"/>
          <p:nvPr/>
        </p:nvSpPr>
        <p:spPr>
          <a:xfrm>
            <a:off x="2761250" y="1248175"/>
            <a:ext cx="8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1495"/>
            <a:ext cx="9144000" cy="5714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>
            <p:ph type="title"/>
          </p:nvPr>
        </p:nvSpPr>
        <p:spPr>
          <a:xfrm>
            <a:off x="4439650" y="3167225"/>
            <a:ext cx="3844200" cy="147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Model Performance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Performance</a:t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/>
          </a:blip>
          <a:srcRect b="82021" l="0" r="0" t="3330"/>
          <a:stretch/>
        </p:blipFill>
        <p:spPr>
          <a:xfrm>
            <a:off x="0" y="4250575"/>
            <a:ext cx="9144000" cy="8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 rotWithShape="1">
          <a:blip r:embed="rId4">
            <a:alphaModFix/>
          </a:blip>
          <a:srcRect b="61579" l="0" r="0" t="21131"/>
          <a:stretch/>
        </p:blipFill>
        <p:spPr>
          <a:xfrm>
            <a:off x="0" y="4174375"/>
            <a:ext cx="9144000" cy="9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50" y="1167025"/>
            <a:ext cx="4941550" cy="28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>
            <p:ph idx="4294967295" type="body"/>
          </p:nvPr>
        </p:nvSpPr>
        <p:spPr>
          <a:xfrm>
            <a:off x="5188700" y="981000"/>
            <a:ext cx="37443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final model is able to predict house price within $27,000 (with outlier data or $24,000 without outlier data)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Model struggle in predicting higher house prices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The tendency is to under predict higher house prices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idx="4294967295" type="title"/>
          </p:nvPr>
        </p:nvSpPr>
        <p:spPr>
          <a:xfrm>
            <a:off x="727650" y="327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 Drawn from the Model</a:t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65910" l="0" r="0" t="21131"/>
          <a:stretch/>
        </p:blipFill>
        <p:spPr>
          <a:xfrm>
            <a:off x="0" y="4402975"/>
            <a:ext cx="9144000" cy="74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4"/>
          <p:cNvSpPr txBox="1"/>
          <p:nvPr>
            <p:ph idx="4294967295" type="body"/>
          </p:nvPr>
        </p:nvSpPr>
        <p:spPr>
          <a:xfrm>
            <a:off x="839200" y="862350"/>
            <a:ext cx="80262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Advantage of using simple Linear Regression model for prediction is that it is relatively easy to reason about the model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can be useful for: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Buyer: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Approximate budget before buying his/her dream house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Given the criteria, how much roughly the house would cost?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House Owner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Invest in house renovation and help in the budgeting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Relayouting basement to allow additional car potentially increase House Sale Price by $1,800 while installing a new full bathroom increase house price by $2,800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Obtain the fair price before selling the house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Caveats in the Model</a:t>
            </a:r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b="82021" l="0" r="0" t="3330"/>
          <a:stretch/>
        </p:blipFill>
        <p:spPr>
          <a:xfrm>
            <a:off x="0" y="4250575"/>
            <a:ext cx="9144000" cy="8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 rotWithShape="1">
          <a:blip r:embed="rId4">
            <a:alphaModFix/>
          </a:blip>
          <a:srcRect b="61579" l="0" r="0" t="21131"/>
          <a:stretch/>
        </p:blipFill>
        <p:spPr>
          <a:xfrm>
            <a:off x="0" y="4174375"/>
            <a:ext cx="9144000" cy="9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 txBox="1"/>
          <p:nvPr>
            <p:ph idx="4294967295" type="body"/>
          </p:nvPr>
        </p:nvSpPr>
        <p:spPr>
          <a:xfrm>
            <a:off x="825675" y="1069075"/>
            <a:ext cx="80262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Assumptions of  linear regression encompasses linearity, independence of errors, normality of errors,  and homoscedasticity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It seems that the final model still violates independence of errors and homoscedasticity as the model fail to perform with the same accuracy level at higher house price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Conversion between categorical nominal variable to numerical by the means of ordinal variable may prevent us from observing significant categorical effect of a predictor variable to the Sale Price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For example, location of the house near a park or a green belt may provide a </a:t>
            </a:r>
            <a:r>
              <a:rPr lang="en-GB" sz="1600"/>
              <a:t>strong</a:t>
            </a:r>
            <a:r>
              <a:rPr lang="en-GB" sz="1600"/>
              <a:t> signal of good location, therefore, high Sale Price. 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91" name="Google Shape;191;p20"/>
          <p:cNvSpPr txBox="1"/>
          <p:nvPr>
            <p:ph idx="4294967295" type="body"/>
          </p:nvPr>
        </p:nvSpPr>
        <p:spPr>
          <a:xfrm>
            <a:off x="727650" y="1244850"/>
            <a:ext cx="7122900" cy="23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Dataset used for the analysis was obtained from Ames Assessor’s Office from 2006 to 2010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Consists of many features!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23 nominal features : Neighborhood, Lot configuration, etc.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23 ordinal features: Overall quality, Overall condition, etc.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14 discrete features: Number of bathroom, years built, etc.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20 continuous features: Living area, Garage area, etc.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One target variable	: Historical house Sale Price between 2006 and 2010</a:t>
            </a:r>
            <a:endParaRPr sz="1600"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30675" l="0" r="0" t="43185"/>
          <a:stretch/>
        </p:blipFill>
        <p:spPr>
          <a:xfrm>
            <a:off x="0" y="3654600"/>
            <a:ext cx="9144000" cy="14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0" y="2503075"/>
            <a:ext cx="1951000" cy="2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">
            <a:off x="839809" y="963481"/>
            <a:ext cx="2558335" cy="192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950" y="738925"/>
            <a:ext cx="2861466" cy="2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">
            <a:off x="3399474" y="1014628"/>
            <a:ext cx="2807053" cy="186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>
            <p:ph idx="4294967295" type="title"/>
          </p:nvPr>
        </p:nvSpPr>
        <p:spPr>
          <a:xfrm>
            <a:off x="727650" y="479425"/>
            <a:ext cx="7990500" cy="535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Pics of Houses in Ames</a:t>
            </a:r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300" y="2885015"/>
            <a:ext cx="2987691" cy="176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1000" y="2810568"/>
            <a:ext cx="2807048" cy="183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377500" y="1051800"/>
            <a:ext cx="7688700" cy="535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Strategy to Build the Model</a:t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377490" y="19295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1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824403" y="1897825"/>
            <a:ext cx="36423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Problem:</a:t>
            </a:r>
            <a:r>
              <a:rPr lang="en-GB" sz="1600"/>
              <a:t> Missing Features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Logically fill in per row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Impute using data mean</a:t>
            </a:r>
            <a:endParaRPr sz="1600"/>
          </a:p>
        </p:txBody>
      </p:sp>
      <p:sp>
        <p:nvSpPr>
          <p:cNvPr id="211" name="Google Shape;211;p22"/>
          <p:cNvSpPr/>
          <p:nvPr/>
        </p:nvSpPr>
        <p:spPr>
          <a:xfrm>
            <a:off x="377490" y="32281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2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824400" y="3208150"/>
            <a:ext cx="3747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Problem:</a:t>
            </a:r>
            <a:r>
              <a:rPr lang="en-GB" sz="1600"/>
              <a:t> Categorical vs Numerical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Deal with separately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Convert categorical to numerical</a:t>
            </a:r>
            <a:endParaRPr sz="1600"/>
          </a:p>
        </p:txBody>
      </p:sp>
      <p:sp>
        <p:nvSpPr>
          <p:cNvPr id="213" name="Google Shape;213;p22"/>
          <p:cNvSpPr/>
          <p:nvPr/>
        </p:nvSpPr>
        <p:spPr>
          <a:xfrm>
            <a:off x="4493259" y="19295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3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4994600" y="1897825"/>
            <a:ext cx="40605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Problem: </a:t>
            </a:r>
            <a:r>
              <a:rPr lang="en-GB" sz="1600"/>
              <a:t>Feature Selection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Reduce : Majority count, Multicollinearity, Regularization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Increase : Polynomial Features </a:t>
            </a:r>
            <a:endParaRPr sz="1600"/>
          </a:p>
        </p:txBody>
      </p:sp>
      <p:sp>
        <p:nvSpPr>
          <p:cNvPr id="215" name="Google Shape;215;p22"/>
          <p:cNvSpPr/>
          <p:nvPr/>
        </p:nvSpPr>
        <p:spPr>
          <a:xfrm>
            <a:off x="4493259" y="32281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4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4994599" y="3208150"/>
            <a:ext cx="3081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Problem:</a:t>
            </a:r>
            <a:r>
              <a:rPr lang="en-GB" sz="1600"/>
              <a:t> Outliers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To remove (?)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To include (?)</a:t>
            </a:r>
            <a:endParaRPr sz="1600"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54550" l="740" r="-739" t="28195"/>
          <a:stretch/>
        </p:blipFill>
        <p:spPr>
          <a:xfrm>
            <a:off x="0" y="0"/>
            <a:ext cx="9144000" cy="10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6439" l="0" r="0" t="6300"/>
          <a:stretch/>
        </p:blipFill>
        <p:spPr>
          <a:xfrm>
            <a:off x="0" y="0"/>
            <a:ext cx="9144000" cy="53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>
            <p:ph type="title"/>
          </p:nvPr>
        </p:nvSpPr>
        <p:spPr>
          <a:xfrm>
            <a:off x="351925" y="230100"/>
            <a:ext cx="2761200" cy="2084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Deal with Missing Features</a:t>
            </a:r>
            <a:endParaRPr sz="4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 with Missing Features</a:t>
            </a:r>
            <a:endParaRPr/>
          </a:p>
        </p:txBody>
      </p:sp>
      <p:sp>
        <p:nvSpPr>
          <p:cNvPr id="229" name="Google Shape;229;p24"/>
          <p:cNvSpPr txBox="1"/>
          <p:nvPr>
            <p:ph idx="4294967295" type="body"/>
          </p:nvPr>
        </p:nvSpPr>
        <p:spPr>
          <a:xfrm>
            <a:off x="727650" y="1168650"/>
            <a:ext cx="7122900" cy="20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There are three types of missing feature: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Missing most of data (only &lt;10% filled)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To omit features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Missing in between 10-90%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Case per case basis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Missing a few rows of data (&gt;90% filled)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To impute based on default category (categorical features) or mean value (numerical features)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15766" l="0" r="0" t="58258"/>
          <a:stretch/>
        </p:blipFill>
        <p:spPr>
          <a:xfrm>
            <a:off x="0" y="3560075"/>
            <a:ext cx="9144000" cy="158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 Most of Data (&lt;10% filled)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>
            <p:ph idx="4294967295" type="body"/>
          </p:nvPr>
        </p:nvSpPr>
        <p:spPr>
          <a:xfrm>
            <a:off x="4402450" y="1258375"/>
            <a:ext cx="4138500" cy="20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As most data are nulled, the feature is unlikely to provide any meaningful information to the model.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Therefore, ‘Pool QC’, ‘Misc Feature’,  and ‘Alley’ will be omitted</a:t>
            </a:r>
            <a:endParaRPr sz="1600"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75" y="1167025"/>
            <a:ext cx="4009471" cy="30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idx="4294967295" type="title"/>
          </p:nvPr>
        </p:nvSpPr>
        <p:spPr>
          <a:xfrm>
            <a:off x="727650" y="47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 in between 10-90% filled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15767" l="0" r="0" t="71354"/>
          <a:stretch/>
        </p:blipFill>
        <p:spPr>
          <a:xfrm>
            <a:off x="0" y="4358451"/>
            <a:ext cx="9144000" cy="7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>
            <p:ph idx="4294967295" type="body"/>
          </p:nvPr>
        </p:nvSpPr>
        <p:spPr>
          <a:xfrm>
            <a:off x="4263700" y="1258375"/>
            <a:ext cx="46563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Fence (80% missing)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Empty rows correspond to the lack of fence → impute accordingly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Fireplace Quality (50% missing)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Empty rows correspond to the lack of firehouse → impute accordingly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Lot Frontage (18% missing)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Impute according to the mean of Lot Frontage for each Lot Configuration</a:t>
            </a:r>
            <a:endParaRPr sz="16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75" y="1167025"/>
            <a:ext cx="4009471" cy="30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